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embeddedFontLst>
    <p:embeddedFont>
      <p:font typeface="Helvetica Neue" panose="020B0600000101010101" charset="0"/>
      <p:regular r:id="rId112"/>
      <p:bold r:id="rId113"/>
      <p:italic r:id="rId114"/>
      <p:boldItalic r:id="rId115"/>
    </p:embeddedFont>
    <p:embeddedFont>
      <p:font typeface="Helvetica Neue Light" panose="020B0600000101010101" charset="0"/>
      <p:regular r:id="rId116"/>
      <p:bold r:id="rId117"/>
      <p:italic r:id="rId118"/>
      <p:boldItalic r:id="rId119"/>
    </p:embeddedFont>
    <p:embeddedFont>
      <p:font typeface="Verdana" panose="020B0604030504040204" pitchFamily="34" charset="0"/>
      <p:regular r:id="rId120"/>
      <p:bold r:id="rId121"/>
      <p:italic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4" roundtripDataSignature="AMtx7mgszLMZ9SPg9eR1dci0oJE4Km+l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241FE0-3924-43DA-9BB5-E5C3D63571B7}">
  <a:tblStyle styleId="{42241FE0-3924-43DA-9BB5-E5C3D63571B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14" y="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2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customschemas.google.com/relationships/presentationmetadata" Target="meta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5" name="Google Shape;1055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3" name="Google Shape;1063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0" name="Google Shape;1070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1" name="Google Shape;1081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8" name="Google Shape;108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5" name="Google Shape;1095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6" name="Google Shape;1106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0" name="Google Shape;1120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8" name="Google Shape;1128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9" name="Google Shape;67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8" name="Google Shape;68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1" name="Google Shape;71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4" name="Google Shape;73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7" name="Google Shape;75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0" name="Google Shape;78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9" name="Google Shape;82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3" name="Google Shape;84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4" name="Google Shape;85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5" name="Google Shape;895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4" name="Google Shape;914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6" name="Google Shape;926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4" name="Google Shape;954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1" name="Google Shape;961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" name="Google Shape;968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6" name="Google Shape;976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8" name="Google Shape;988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5" name="Google Shape;995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9" name="Google Shape;1009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6" name="Google Shape;1016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3" name="Google Shape;1023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2" name="Google Shape;1032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1" name="Google Shape;1041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" name="Google Shape;1048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>
  <p:cSld name="제목 - 상단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3"/>
          <p:cNvSpPr txBox="1">
            <a:spLocks noGrp="1"/>
          </p:cNvSpPr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1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1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1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mac.kaist.ac.kr/~juhan/gct634/slides/06-deep_learning_intro.pdf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hyperlink" Target="http://mac.kaist.ac.kr/~juhan/gct634/slides/06-deep_learning_intro.pdf" TargetMode="External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mac.kaist.ac.kr/~juhan/gct634/slides/06-deep_learning_intro.pdf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hyperlink" Target="http://mac.kaist.ac.kr/~juhan/gct634/slides/06-deep_learning_intro.pdf" TargetMode="External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es24.com/Product/Goods/34970929?Acode=101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lguyi" TargetMode="External"/><Relationship Id="rId5" Type="http://schemas.openxmlformats.org/officeDocument/2006/relationships/hyperlink" Target="https://www.edwith.org/boostcourse-dl-tensorflow/joinLectures/22150" TargetMode="External"/><Relationship Id="rId4" Type="http://schemas.openxmlformats.org/officeDocument/2006/relationships/hyperlink" Target="http://www.yes24.com/Product/Goods/7217370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inear_regression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medium.com/@divakar_239/stochastic-vs-batch-gradient-descent-8820568eada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paperspace.com/intro-to-optimization-in-deep-learning-gradient-descent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en.wikipedia.org/wiki/Sigmoid_functi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://www.jeski.world/" TargetMode="Externa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towardsdatascience.com/introduction-to-logistic-regression-66248243c148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onardoaraujosantos.gitbooks.io/artificial-inteligence/content/neural_networks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neuralnetworksanddeeplearning.com/chap2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neuralnetworksanddeeplearning.com/chap2.html" TargetMode="Externa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neuralnetworksanddeeplearning.com/chap2.html" TargetMode="Externa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neuralnetworksanddeeplearning.com/chap2.html" TargetMode="Externa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neuralnetworksanddeeplearning.com/chap2.html" TargetMode="Externa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neuralnetworksanddeeplearning.com/chap2.html" TargetMode="External"/><Relationship Id="rId3" Type="http://schemas.openxmlformats.org/officeDocument/2006/relationships/image" Target="../media/image83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neuralnetworksanddeeplearning.com/chap2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uralnetworksanddeeplearning.com/chap2.html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mac.kaist.ac.kr/~juhan/gct634/slides/06-deep_learning_intro.pdf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mac.kaist.ac.kr/~juhan/gct634/slides/06-deep_learning_intro.pdf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hyperlink" Target="http://mac.kaist.ac.kr/~juhan/gct634/slides/06-deep_learning_intro.pdf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mac.kaist.ac.kr/~juhan/gct634/slides/06-deep_learning_intro.pdf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Deep Neural Network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 - 이진분류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646" y="1093925"/>
            <a:ext cx="827972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58" name="Google Shape;1058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458725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7855" y="2054075"/>
            <a:ext cx="3940244" cy="231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8996" y="1364025"/>
            <a:ext cx="2466354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1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66" name="Google Shape;1066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67" name="Google Shape;1067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017725"/>
            <a:ext cx="8024018" cy="36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2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3" name="Google Shape;1073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74" name="Google Shape;1074;p102"/>
          <p:cNvPicPr preferRelativeResize="0"/>
          <p:nvPr/>
        </p:nvPicPr>
        <p:blipFill rotWithShape="1">
          <a:blip r:embed="rId4">
            <a:alphaModFix/>
          </a:blip>
          <a:srcRect t="46484" r="55571"/>
          <a:stretch/>
        </p:blipFill>
        <p:spPr>
          <a:xfrm>
            <a:off x="311700" y="1598175"/>
            <a:ext cx="3564999" cy="19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1525" y="2929993"/>
            <a:ext cx="1903088" cy="73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1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07050" y="3675875"/>
            <a:ext cx="4499849" cy="80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0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95288" y="813125"/>
            <a:ext cx="1955578" cy="7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0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7050" y="1551375"/>
            <a:ext cx="4368656" cy="8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84" name="Google Shape;108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4440126" cy="36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9750" y="1200650"/>
            <a:ext cx="3539501" cy="30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4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1" name="Google Shape;1091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2" name="Google Shape;1092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017725"/>
            <a:ext cx="7740073" cy="36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5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8" name="Google Shape;1098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9" name="Google Shape;1099;p105"/>
          <p:cNvPicPr preferRelativeResize="0"/>
          <p:nvPr/>
        </p:nvPicPr>
        <p:blipFill rotWithShape="1">
          <a:blip r:embed="rId4">
            <a:alphaModFix/>
          </a:blip>
          <a:srcRect r="56011" b="49530"/>
          <a:stretch/>
        </p:blipFill>
        <p:spPr>
          <a:xfrm>
            <a:off x="311700" y="1742700"/>
            <a:ext cx="3404748" cy="18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68850" y="1095288"/>
            <a:ext cx="939663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8850" y="1742700"/>
            <a:ext cx="3968501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0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68850" y="2952750"/>
            <a:ext cx="1011982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68850" y="3652202"/>
            <a:ext cx="3911857" cy="7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Google Shape;1110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488" y="1141677"/>
            <a:ext cx="7919824" cy="34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Network size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16" name="Google Shape;1116;p107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7" name="Google Shape;111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1125" y="1158677"/>
            <a:ext cx="7110149" cy="34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Network size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3" name="Google Shape;1123;p108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08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lang="ko" sz="1000" b="0" i="1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lang="ko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5" name="Google Shape;1125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848" y="1345965"/>
            <a:ext cx="8439551" cy="30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참고자료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1" name="Google Shape;1131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1, 2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3"/>
              </a:rPr>
              <a:t>http://www.yes24.com/Product/Goods/34970929?Acode=101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4"/>
              </a:rPr>
              <a:t>http://www.yes24.com/Product/Goods/72173703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시즌2 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5"/>
              </a:rPr>
              <a:t>https://www.edwith.org/boostcourse-dl-tensorflow/joinLectures/22150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모두의 연구소 이일구, 윤성진님(CRAS Lab) 강의 자료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6"/>
              </a:rPr>
              <a:t>https://github.com/ilguyi</a:t>
            </a: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475" y="1928250"/>
            <a:ext cx="4798025" cy="20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1"/>
          <p:cNvSpPr txBox="1"/>
          <p:nvPr/>
        </p:nvSpPr>
        <p:spPr>
          <a:xfrm>
            <a:off x="5756438" y="1490950"/>
            <a:ext cx="1167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이미지 분류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2" name="Google Shape;12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250" y="1522750"/>
            <a:ext cx="3182400" cy="31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 txBox="1"/>
          <p:nvPr/>
        </p:nvSpPr>
        <p:spPr>
          <a:xfrm>
            <a:off x="640850" y="11861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데이터가 어떤 class에 속할 확률은?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250" y="1017725"/>
            <a:ext cx="309808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213" y="1017725"/>
            <a:ext cx="347409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075" y="1017725"/>
            <a:ext cx="788560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017725"/>
            <a:ext cx="8344450" cy="370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 - 예측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478350"/>
            <a:ext cx="3771850" cy="28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640850" y="1186150"/>
            <a:ext cx="32520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입력 값에 대한 연속 함수의 값을 예측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9800" y="1642563"/>
            <a:ext cx="4452501" cy="25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5436350" y="1191451"/>
            <a:ext cx="2339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Object segmentation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458775"/>
            <a:ext cx="8839199" cy="264983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>
            <a:off x="3718775" y="3503625"/>
            <a:ext cx="11508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4769675" y="1458775"/>
            <a:ext cx="11508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1920400" y="1350775"/>
            <a:ext cx="1150800" cy="49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3272250" y="1594975"/>
            <a:ext cx="259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Binary classification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663" y="2059313"/>
            <a:ext cx="2533973" cy="16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4">
            <a:alphaModFix/>
          </a:blip>
          <a:srcRect t="11621" r="49505"/>
          <a:stretch/>
        </p:blipFill>
        <p:spPr>
          <a:xfrm>
            <a:off x="33484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562450" y="1594975"/>
            <a:ext cx="2612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5971550" y="1594975"/>
            <a:ext cx="2832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Multi-class classification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4">
            <a:alphaModFix/>
          </a:blip>
          <a:srcRect l="49505" t="11621"/>
          <a:stretch/>
        </p:blipFill>
        <p:spPr>
          <a:xfrm>
            <a:off x="59903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4">
            <a:alphaModFix/>
          </a:blip>
          <a:srcRect l="49505" t="11621"/>
          <a:stretch/>
        </p:blipFill>
        <p:spPr>
          <a:xfrm>
            <a:off x="60665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Hypothesis - 가설 설정 (모델 설정)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어떤 Hypothesis 가 좋을까? (어떤 모델이 좋을까?)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Loss(Cost) Function / Loss(Cost) 함수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Minimize Cost 비용 최소화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5325" y="1124925"/>
            <a:ext cx="4048673" cy="12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017725"/>
            <a:ext cx="577659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0" y="4838700"/>
            <a:ext cx="35670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https://en.wikipedia.org/wiki/Linear_regression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2475450" y="1777000"/>
            <a:ext cx="11508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 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5753975" y="2214600"/>
            <a:ext cx="8844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6412650" y="1000000"/>
            <a:ext cx="1150800" cy="270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95" name="Google Shape;195;p20"/>
          <p:cNvGraphicFramePr/>
          <p:nvPr/>
        </p:nvGraphicFramePr>
        <p:xfrm>
          <a:off x="2349350" y="1686875"/>
          <a:ext cx="4445300" cy="29259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222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sz="20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20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6" name="Google Shape;196;p20"/>
          <p:cNvSpPr txBox="1"/>
          <p:nvPr/>
        </p:nvSpPr>
        <p:spPr>
          <a:xfrm>
            <a:off x="3272250" y="1246325"/>
            <a:ext cx="259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아래 데이터를 예측해보자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02" name="Google Shape;202;p21"/>
          <p:cNvGraphicFramePr/>
          <p:nvPr/>
        </p:nvGraphicFramePr>
        <p:xfrm>
          <a:off x="715950" y="1275550"/>
          <a:ext cx="2450350" cy="331515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122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sz="2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2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3750" y="1828075"/>
            <a:ext cx="4202993" cy="27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4069450" y="1172700"/>
            <a:ext cx="45798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데이터를 그래프로 표현하면 아래와 같다.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Linear Regression -&gt; Hypothesis (Linear)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3500" y="1265525"/>
            <a:ext cx="5055739" cy="33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2"/>
          <p:cNvCxnSpPr/>
          <p:nvPr/>
        </p:nvCxnSpPr>
        <p:spPr>
          <a:xfrm rot="10800000" flipH="1">
            <a:off x="4516950" y="1251175"/>
            <a:ext cx="3426300" cy="3113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12" name="Google Shape;212;p22"/>
          <p:cNvPicPr preferRelativeResize="0"/>
          <p:nvPr/>
        </p:nvPicPr>
        <p:blipFill rotWithShape="1">
          <a:blip r:embed="rId4">
            <a:alphaModFix/>
          </a:blip>
          <a:srcRect t="12775" r="62538" b="65615"/>
          <a:stretch/>
        </p:blipFill>
        <p:spPr>
          <a:xfrm>
            <a:off x="399775" y="1313775"/>
            <a:ext cx="3125900" cy="7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311700" y="2341175"/>
            <a:ext cx="3281700" cy="1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데이터를 예측하는 직선을 가설로 설정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W, b 값에 따라서 다양한 가설이 설정 될 수 있다.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14" name="Google Shape;214;p22"/>
          <p:cNvCxnSpPr/>
          <p:nvPr/>
        </p:nvCxnSpPr>
        <p:spPr>
          <a:xfrm rot="10800000" flipH="1">
            <a:off x="4890675" y="1052950"/>
            <a:ext cx="2076600" cy="3143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5" name="Google Shape;215;p22"/>
          <p:cNvCxnSpPr/>
          <p:nvPr/>
        </p:nvCxnSpPr>
        <p:spPr>
          <a:xfrm rot="10800000" flipH="1">
            <a:off x="4188800" y="1702175"/>
            <a:ext cx="4100100" cy="21684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6" name="Google Shape;216;p22"/>
          <p:cNvSpPr/>
          <p:nvPr/>
        </p:nvSpPr>
        <p:spPr>
          <a:xfrm>
            <a:off x="471300" y="1376525"/>
            <a:ext cx="3054300" cy="699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t="16571" r="62997" b="38347"/>
          <a:stretch/>
        </p:blipFill>
        <p:spPr>
          <a:xfrm>
            <a:off x="529975" y="1495775"/>
            <a:ext cx="2994501" cy="15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Hypothesis -&gt;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3500" y="1265525"/>
            <a:ext cx="5055739" cy="33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/>
          <p:nvPr/>
        </p:nvCxnSpPr>
        <p:spPr>
          <a:xfrm rot="10800000" flipH="1">
            <a:off x="4516950" y="1251175"/>
            <a:ext cx="3426300" cy="3113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5" name="Google Shape;225;p23"/>
          <p:cNvCxnSpPr/>
          <p:nvPr/>
        </p:nvCxnSpPr>
        <p:spPr>
          <a:xfrm>
            <a:off x="5257950" y="3518025"/>
            <a:ext cx="0" cy="213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23"/>
          <p:cNvCxnSpPr/>
          <p:nvPr/>
        </p:nvCxnSpPr>
        <p:spPr>
          <a:xfrm>
            <a:off x="7264975" y="1907825"/>
            <a:ext cx="0" cy="213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23"/>
          <p:cNvSpPr txBox="1"/>
          <p:nvPr/>
        </p:nvSpPr>
        <p:spPr>
          <a:xfrm>
            <a:off x="311700" y="3337725"/>
            <a:ext cx="32817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예측한 H(x) 값과 실제 데이터의 정답 y의 차이가 Loss가 된다.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387900" y="1417925"/>
            <a:ext cx="3212700" cy="1632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Loss(Cost) function - Mean Squared Error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426000"/>
            <a:ext cx="8839203" cy="330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7347" y="2063781"/>
            <a:ext cx="3604949" cy="2552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4"/>
          <p:cNvCxnSpPr/>
          <p:nvPr/>
        </p:nvCxnSpPr>
        <p:spPr>
          <a:xfrm rot="10800000" flipH="1">
            <a:off x="5885805" y="2052896"/>
            <a:ext cx="2443200" cy="238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7" name="Google Shape;237;p24"/>
          <p:cNvCxnSpPr/>
          <p:nvPr/>
        </p:nvCxnSpPr>
        <p:spPr>
          <a:xfrm>
            <a:off x="6414168" y="3787461"/>
            <a:ext cx="0" cy="163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24"/>
          <p:cNvCxnSpPr/>
          <p:nvPr/>
        </p:nvCxnSpPr>
        <p:spPr>
          <a:xfrm>
            <a:off x="7845260" y="2555288"/>
            <a:ext cx="0" cy="163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24"/>
          <p:cNvSpPr/>
          <p:nvPr/>
        </p:nvSpPr>
        <p:spPr>
          <a:xfrm>
            <a:off x="155425" y="2041575"/>
            <a:ext cx="4847400" cy="224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015275" y="1562200"/>
            <a:ext cx="31557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데이터가 3개일때 Loss를 구하면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5">
            <a:alphaModFix/>
          </a:blip>
          <a:srcRect l="4012" t="68134" r="4176" b="6744"/>
          <a:stretch/>
        </p:blipFill>
        <p:spPr>
          <a:xfrm>
            <a:off x="311700" y="3343975"/>
            <a:ext cx="4496674" cy="5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Hypothesis and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1863450" y="1189625"/>
            <a:ext cx="54171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최적화에 대한 그래프를 간단히 그리기 위해서 bias 제거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63340"/>
          <a:stretch/>
        </p:blipFill>
        <p:spPr>
          <a:xfrm>
            <a:off x="1305413" y="1861925"/>
            <a:ext cx="6533150" cy="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 rotWithShape="1">
          <a:blip r:embed="rId4">
            <a:alphaModFix/>
          </a:blip>
          <a:srcRect b="65709"/>
          <a:stretch/>
        </p:blipFill>
        <p:spPr>
          <a:xfrm>
            <a:off x="1223963" y="3518850"/>
            <a:ext cx="6086475" cy="6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4392000" y="3091525"/>
            <a:ext cx="360000" cy="401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 rotWithShape="1">
          <a:blip r:embed="rId3">
            <a:alphaModFix/>
          </a:blip>
          <a:srcRect t="63340"/>
          <a:stretch/>
        </p:blipFill>
        <p:spPr>
          <a:xfrm>
            <a:off x="1305425" y="2356775"/>
            <a:ext cx="6533150" cy="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 rotWithShape="1">
          <a:blip r:embed="rId4">
            <a:alphaModFix/>
          </a:blip>
          <a:srcRect t="68074"/>
          <a:stretch/>
        </p:blipFill>
        <p:spPr>
          <a:xfrm>
            <a:off x="1223963" y="4159375"/>
            <a:ext cx="6086475" cy="6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2563" y="1627337"/>
            <a:ext cx="4515689" cy="57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" name="Google Shape;259;p26"/>
          <p:cNvGraphicFramePr/>
          <p:nvPr/>
        </p:nvGraphicFramePr>
        <p:xfrm>
          <a:off x="1086375" y="186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94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sz="18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18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60" name="Google Shape;260;p26"/>
          <p:cNvPicPr preferRelativeResize="0"/>
          <p:nvPr/>
        </p:nvPicPr>
        <p:blipFill rotWithShape="1">
          <a:blip r:embed="rId4">
            <a:alphaModFix/>
          </a:blip>
          <a:srcRect l="7424"/>
          <a:stretch/>
        </p:blipFill>
        <p:spPr>
          <a:xfrm>
            <a:off x="4378050" y="2187000"/>
            <a:ext cx="3264724" cy="2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예측을 위한 데이터 x와 Loss function을 이용해 loss를 구하자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 rotWithShape="1">
          <a:blip r:embed="rId3">
            <a:alphaModFix/>
          </a:blip>
          <a:srcRect l="5185" r="54171" b="40793"/>
          <a:stretch/>
        </p:blipFill>
        <p:spPr>
          <a:xfrm>
            <a:off x="948800" y="1870825"/>
            <a:ext cx="3281450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9251" y="1587675"/>
            <a:ext cx="4603824" cy="2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계산된 Loss 값을 그래프로 그려보자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611975" y="1870825"/>
            <a:ext cx="3237300" cy="192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6" name="Google Shape;276;p28"/>
          <p:cNvPicPr preferRelativeResize="0"/>
          <p:nvPr/>
        </p:nvPicPr>
        <p:blipFill rotWithShape="1">
          <a:blip r:embed="rId3">
            <a:alphaModFix/>
          </a:blip>
          <a:srcRect l="15032" r="6714" b="87072"/>
          <a:stretch/>
        </p:blipFill>
        <p:spPr>
          <a:xfrm>
            <a:off x="2450513" y="1622575"/>
            <a:ext cx="4242999" cy="4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7573" y="2268923"/>
            <a:ext cx="4128876" cy="27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/>
          <p:nvPr/>
        </p:nvSpPr>
        <p:spPr>
          <a:xfrm>
            <a:off x="1192250" y="10111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 Function을 아래와 같이 구할 수 있다.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4685090" y="4447373"/>
            <a:ext cx="131400" cy="132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3462350" y="3642775"/>
            <a:ext cx="2637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w=1 일때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Loss 값이 최소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450" y="1572450"/>
            <a:ext cx="4379100" cy="3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2773350" y="1086738"/>
            <a:ext cx="35973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조금 복잡한 모델 Loss Function 그래프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3603550" y="445702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우리가 찾는 W</a:t>
            </a:r>
            <a:endParaRPr sz="1400" b="0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6380550" y="4252450"/>
            <a:ext cx="385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4834175" y="3975550"/>
            <a:ext cx="2822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이 W를 어떻게 찾을 수 있을까?</a:t>
            </a:r>
            <a:endParaRPr sz="1200" b="0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563" y="1017725"/>
            <a:ext cx="727287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7546550" y="2938075"/>
            <a:ext cx="296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545024"/>
            <a:ext cx="3976901" cy="246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0" y="4906800"/>
            <a:ext cx="76848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https://medium.com/@divakar_239/stochastic-vs-batch-gradient-descent-8820568eada1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6923" y="1545025"/>
            <a:ext cx="3868451" cy="1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/>
          <p:nvPr/>
        </p:nvSpPr>
        <p:spPr>
          <a:xfrm>
            <a:off x="1003025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Gradient Descent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5927350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update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83810" y="3184274"/>
            <a:ext cx="2634676" cy="14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Gradient descent algorithm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052" y="1505574"/>
            <a:ext cx="4159976" cy="60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0723" y="2376969"/>
            <a:ext cx="4034952" cy="555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/>
          <p:nvPr/>
        </p:nvSpPr>
        <p:spPr>
          <a:xfrm>
            <a:off x="4473610" y="2146572"/>
            <a:ext cx="196800" cy="230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Gradient를 구하기 위해서 Loss function의 미분값을 구한다.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5">
            <a:alphaModFix/>
          </a:blip>
          <a:srcRect l="17225" t="60593" r="16213" b="9205"/>
          <a:stretch/>
        </p:blipFill>
        <p:spPr>
          <a:xfrm>
            <a:off x="2969213" y="4294425"/>
            <a:ext cx="32055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/>
          <p:cNvPicPr preferRelativeResize="0"/>
          <p:nvPr/>
        </p:nvPicPr>
        <p:blipFill rotWithShape="1">
          <a:blip r:embed="rId6">
            <a:alphaModFix/>
          </a:blip>
          <a:srcRect t="69770"/>
          <a:stretch/>
        </p:blipFill>
        <p:spPr>
          <a:xfrm>
            <a:off x="2554525" y="3663888"/>
            <a:ext cx="4034949" cy="54916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 txBox="1"/>
          <p:nvPr/>
        </p:nvSpPr>
        <p:spPr>
          <a:xfrm>
            <a:off x="1059450" y="30209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미분된 값을 이용해 Weight를 업데이트한다.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4732175" y="2123325"/>
            <a:ext cx="2822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미분을 위해서 Normalize term * 1/2</a:t>
            </a:r>
            <a:endParaRPr sz="1200" b="0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21888" y="4104350"/>
            <a:ext cx="186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alpha 값은 Learning rate</a:t>
            </a:r>
            <a:endParaRPr sz="1200" b="0" i="0" u="none" strike="noStrike" cap="non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Gradient descent algorithm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 rotWithShape="1">
          <a:blip r:embed="rId3">
            <a:alphaModFix/>
          </a:blip>
          <a:srcRect l="27868" b="89280"/>
          <a:stretch/>
        </p:blipFill>
        <p:spPr>
          <a:xfrm>
            <a:off x="3737063" y="1817500"/>
            <a:ext cx="3445438" cy="33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 rotWithShape="1">
          <a:blip r:embed="rId4">
            <a:alphaModFix/>
          </a:blip>
          <a:srcRect l="20763" r="9955"/>
          <a:stretch/>
        </p:blipFill>
        <p:spPr>
          <a:xfrm>
            <a:off x="3743234" y="2140422"/>
            <a:ext cx="3213520" cy="25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 rotWithShape="1">
          <a:blip r:embed="rId5">
            <a:alphaModFix/>
          </a:blip>
          <a:srcRect t="27049"/>
          <a:stretch/>
        </p:blipFill>
        <p:spPr>
          <a:xfrm>
            <a:off x="1961500" y="3093254"/>
            <a:ext cx="1856781" cy="5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81002" y="4424407"/>
            <a:ext cx="417322" cy="389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32072" y="4486423"/>
            <a:ext cx="349009" cy="35167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/>
        </p:nvSpPr>
        <p:spPr>
          <a:xfrm>
            <a:off x="0" y="4838100"/>
            <a:ext cx="62730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https://blog.paperspace.com/intro-to-optimization-in-deep-learning-gradient-descent/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1059450" y="10611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위 방법을 이용해 최적의 W 값을 찾을 수 있다.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334" name="Google Shape;334;p33"/>
          <p:cNvGraphicFramePr/>
          <p:nvPr/>
        </p:nvGraphicFramePr>
        <p:xfrm>
          <a:off x="952500" y="180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5" name="Google Shape;335;p33"/>
          <p:cNvSpPr txBox="1"/>
          <p:nvPr/>
        </p:nvSpPr>
        <p:spPr>
          <a:xfrm>
            <a:off x="1059450" y="10611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데이터가 Multi-variable인 경우의 regression을 알아보자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Hypothesis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680125"/>
            <a:ext cx="22873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2150" y="1681275"/>
            <a:ext cx="5544800" cy="6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/>
          <p:nvPr/>
        </p:nvSpPr>
        <p:spPr>
          <a:xfrm>
            <a:off x="2892300" y="1926100"/>
            <a:ext cx="418500" cy="13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사용했던 가설(모델)을 확장시켜보자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5">
            <a:alphaModFix/>
          </a:blip>
          <a:srcRect l="3232" t="38099" r="3604" b="8524"/>
          <a:stretch/>
        </p:blipFill>
        <p:spPr>
          <a:xfrm>
            <a:off x="3701000" y="2571750"/>
            <a:ext cx="5395947" cy="10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037" y="2661450"/>
            <a:ext cx="2213132" cy="10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4"/>
          <p:cNvSpPr txBox="1"/>
          <p:nvPr/>
        </p:nvSpPr>
        <p:spPr>
          <a:xfrm>
            <a:off x="514152" y="2367000"/>
            <a:ext cx="2159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행렬곱을 이용해 표현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8" name="Google Shape;34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3900" y="4018350"/>
            <a:ext cx="2741752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/>
        </p:nvSpPr>
        <p:spPr>
          <a:xfrm>
            <a:off x="3769375" y="3756150"/>
            <a:ext cx="46956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행렬로 데이터를 표현해 연산할 수 있다.</a:t>
            </a:r>
            <a:endParaRPr sz="1400" b="0" i="0" u="none" strike="noStrike" cap="none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6735302" y="2496138"/>
            <a:ext cx="2159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bias 잠시 생략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6" name="Google Shape;35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1800" y="2044225"/>
            <a:ext cx="5457150" cy="1921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35"/>
          <p:cNvGraphicFramePr/>
          <p:nvPr/>
        </p:nvGraphicFramePr>
        <p:xfrm>
          <a:off x="401075" y="204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7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8" name="Google Shape;358;p35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많은 데이터가 있을때 가설(모델) 구성 방법을 보자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364" name="Google Shape;364;p36"/>
          <p:cNvGraphicFramePr/>
          <p:nvPr/>
        </p:nvGraphicFramePr>
        <p:xfrm>
          <a:off x="401075" y="204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7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5" name="Google Shape;365;p36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많은 데이터가 있을때 가설(모델) 구성 방법을 보자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6" name="Google Shape;36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7972" y="3734750"/>
            <a:ext cx="2548275" cy="6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7972" y="2132938"/>
            <a:ext cx="4254951" cy="12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373" name="Google Shape;373;p37"/>
          <p:cNvGraphicFramePr/>
          <p:nvPr/>
        </p:nvGraphicFramePr>
        <p:xfrm>
          <a:off x="401075" y="204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7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4" name="Google Shape;374;p37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데이터와 결과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7972" y="2132938"/>
            <a:ext cx="4254951" cy="12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7"/>
          <p:cNvSpPr/>
          <p:nvPr/>
        </p:nvSpPr>
        <p:spPr>
          <a:xfrm>
            <a:off x="4286575" y="3609800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( 5 x 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5472175" y="3609800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( 3 x 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6961500" y="3609800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( 5 x 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4" name="Google Shape;38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75" y="2090825"/>
            <a:ext cx="83248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8"/>
          <p:cNvSpPr/>
          <p:nvPr/>
        </p:nvSpPr>
        <p:spPr>
          <a:xfrm>
            <a:off x="3512950" y="2144575"/>
            <a:ext cx="984900" cy="14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" sz="7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sz="7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데이터에 따른 모델 구성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1328100" y="1899300"/>
            <a:ext cx="1178100" cy="3546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3416350" y="1614725"/>
            <a:ext cx="1178100" cy="354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6344475" y="1899300"/>
            <a:ext cx="1662300" cy="3546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1539375" y="3814175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( 2 x 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3642950" y="3814175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( 3 x 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6509200" y="3814175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( 2 x 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75" y="2090825"/>
            <a:ext cx="83248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9"/>
          <p:cNvSpPr/>
          <p:nvPr/>
        </p:nvSpPr>
        <p:spPr>
          <a:xfrm>
            <a:off x="1328100" y="1899300"/>
            <a:ext cx="1178100" cy="3546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416350" y="1614725"/>
            <a:ext cx="1178100" cy="354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6344475" y="1899300"/>
            <a:ext cx="1662300" cy="3546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2030850" y="4405075"/>
            <a:ext cx="5082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주어진 데이터 크기에 맞는 가중치를 가지는 모델로 구성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7546550" y="2938075"/>
            <a:ext cx="296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050" y="1115838"/>
            <a:ext cx="8116674" cy="35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Binary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8" name="Google Shape;40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450" y="1093925"/>
            <a:ext cx="8170374" cy="37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Binary Classification - Hypothesis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14" name="Google Shape;414;p41"/>
          <p:cNvGrpSpPr/>
          <p:nvPr/>
        </p:nvGrpSpPr>
        <p:grpSpPr>
          <a:xfrm>
            <a:off x="597018" y="2433010"/>
            <a:ext cx="3512042" cy="1362016"/>
            <a:chOff x="1471256" y="1631600"/>
            <a:chExt cx="6318894" cy="2450550"/>
          </a:xfrm>
        </p:grpSpPr>
        <p:sp>
          <p:nvSpPr>
            <p:cNvPr id="415" name="Google Shape;415;p41"/>
            <p:cNvSpPr/>
            <p:nvPr/>
          </p:nvSpPr>
          <p:spPr>
            <a:xfrm>
              <a:off x="1772413" y="1631606"/>
              <a:ext cx="5599200" cy="1794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20450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30769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2844812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2295532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18057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2612689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6263981" y="1707072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5761259" y="1672305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7006175" y="1672305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6585007" y="1707072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5993383" y="1730758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6795591" y="1707072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8" name="Google Shape;428;p41"/>
            <p:cNvCxnSpPr>
              <a:stCxn id="420" idx="3"/>
            </p:cNvCxnSpPr>
            <p:nvPr/>
          </p:nvCxnSpPr>
          <p:spPr>
            <a:xfrm rot="10800000" flipH="1">
              <a:off x="1829372" y="1713250"/>
              <a:ext cx="5464500" cy="1641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41"/>
            <p:cNvCxnSpPr>
              <a:stCxn id="420" idx="3"/>
              <a:endCxn id="423" idx="1"/>
            </p:cNvCxnSpPr>
            <p:nvPr/>
          </p:nvCxnSpPr>
          <p:spPr>
            <a:xfrm rot="10800000" flipH="1">
              <a:off x="1829372" y="1746250"/>
              <a:ext cx="3972300" cy="1608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pic>
          <p:nvPicPr>
            <p:cNvPr id="430" name="Google Shape;430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43845" y="3608475"/>
              <a:ext cx="1989451" cy="47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41"/>
            <p:cNvSpPr/>
            <p:nvPr/>
          </p:nvSpPr>
          <p:spPr>
            <a:xfrm>
              <a:off x="4452909" y="1672355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3" name="Google Shape;433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71600" y="3425675"/>
              <a:ext cx="418550" cy="302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5" name="Google Shape;435;p41"/>
          <p:cNvGrpSpPr/>
          <p:nvPr/>
        </p:nvGrpSpPr>
        <p:grpSpPr>
          <a:xfrm>
            <a:off x="4875638" y="2433005"/>
            <a:ext cx="4042068" cy="1975454"/>
            <a:chOff x="1364013" y="1631600"/>
            <a:chExt cx="6426181" cy="3140626"/>
          </a:xfrm>
        </p:grpSpPr>
        <p:grpSp>
          <p:nvGrpSpPr>
            <p:cNvPr id="436" name="Google Shape;436;p41"/>
            <p:cNvGrpSpPr/>
            <p:nvPr/>
          </p:nvGrpSpPr>
          <p:grpSpPr>
            <a:xfrm>
              <a:off x="1772413" y="1631606"/>
              <a:ext cx="5599236" cy="1794172"/>
              <a:chOff x="1772413" y="1631606"/>
              <a:chExt cx="5599236" cy="1794172"/>
            </a:xfrm>
          </p:grpSpPr>
          <p:grpSp>
            <p:nvGrpSpPr>
              <p:cNvPr id="437" name="Google Shape;437;p41"/>
              <p:cNvGrpSpPr/>
              <p:nvPr/>
            </p:nvGrpSpPr>
            <p:grpSpPr>
              <a:xfrm>
                <a:off x="1772413" y="1631606"/>
                <a:ext cx="5599236" cy="1794172"/>
                <a:chOff x="1004484" y="1480630"/>
                <a:chExt cx="6476100" cy="2266800"/>
              </a:xfrm>
            </p:grpSpPr>
            <p:sp>
              <p:nvSpPr>
                <p:cNvPr id="438" name="Google Shape;438;p41"/>
                <p:cNvSpPr/>
                <p:nvPr/>
              </p:nvSpPr>
              <p:spPr>
                <a:xfrm>
                  <a:off x="1004484" y="1480630"/>
                  <a:ext cx="6476100" cy="22668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41"/>
                <p:cNvSpPr/>
                <p:nvPr/>
              </p:nvSpPr>
              <p:spPr>
                <a:xfrm>
                  <a:off x="13198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p41"/>
                <p:cNvSpPr/>
                <p:nvPr/>
              </p:nvSpPr>
              <p:spPr>
                <a:xfrm>
                  <a:off x="25133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41"/>
                <p:cNvSpPr/>
                <p:nvPr/>
              </p:nvSpPr>
              <p:spPr>
                <a:xfrm>
                  <a:off x="22448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41"/>
                <p:cNvSpPr/>
                <p:nvPr/>
              </p:nvSpPr>
              <p:spPr>
                <a:xfrm>
                  <a:off x="16095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41"/>
                <p:cNvSpPr/>
                <p:nvPr/>
              </p:nvSpPr>
              <p:spPr>
                <a:xfrm>
                  <a:off x="2781777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41"/>
                <p:cNvSpPr/>
                <p:nvPr/>
              </p:nvSpPr>
              <p:spPr>
                <a:xfrm>
                  <a:off x="197635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41"/>
                <p:cNvSpPr/>
                <p:nvPr/>
              </p:nvSpPr>
              <p:spPr>
                <a:xfrm>
                  <a:off x="6199450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41"/>
                <p:cNvSpPr/>
                <p:nvPr/>
              </p:nvSpPr>
              <p:spPr>
                <a:xfrm>
                  <a:off x="5618000" y="153205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41"/>
                <p:cNvSpPr/>
                <p:nvPr/>
              </p:nvSpPr>
              <p:spPr>
                <a:xfrm>
                  <a:off x="7057875" y="153205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41"/>
                <p:cNvSpPr/>
                <p:nvPr/>
              </p:nvSpPr>
              <p:spPr>
                <a:xfrm>
                  <a:off x="6570750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41"/>
                <p:cNvSpPr/>
                <p:nvPr/>
              </p:nvSpPr>
              <p:spPr>
                <a:xfrm>
                  <a:off x="5886475" y="160590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41"/>
                <p:cNvSpPr/>
                <p:nvPr/>
              </p:nvSpPr>
              <p:spPr>
                <a:xfrm>
                  <a:off x="6814313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451" name="Google Shape;451;p41"/>
              <p:cNvCxnSpPr/>
              <p:nvPr/>
            </p:nvCxnSpPr>
            <p:spPr>
              <a:xfrm rot="10800000" flipH="1">
                <a:off x="1886400" y="1758450"/>
                <a:ext cx="5426700" cy="1557600"/>
              </a:xfrm>
              <a:prstGeom prst="bentConnector3">
                <a:avLst>
                  <a:gd name="adj1" fmla="val 50000"/>
                </a:avLst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452" name="Google Shape;452;p4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64013" y="3680955"/>
              <a:ext cx="6416052" cy="109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1"/>
            <p:cNvSpPr/>
            <p:nvPr/>
          </p:nvSpPr>
          <p:spPr>
            <a:xfrm>
              <a:off x="4491359" y="1691680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5" name="Google Shape;455;p4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885513" y="2713950"/>
              <a:ext cx="2295525" cy="5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71644" y="3425775"/>
              <a:ext cx="418550" cy="302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8" name="Google Shape;458;p41"/>
            <p:cNvCxnSpPr/>
            <p:nvPr/>
          </p:nvCxnSpPr>
          <p:spPr>
            <a:xfrm rot="10800000" flipH="1">
              <a:off x="1854400" y="1762925"/>
              <a:ext cx="5433300" cy="1556700"/>
            </a:xfrm>
            <a:prstGeom prst="curvedConnector3">
              <a:avLst>
                <a:gd name="adj1" fmla="val 51231"/>
              </a:avLst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459" name="Google Shape;459;p41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Binary classification을 수행하기 위한 모델 구성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761838" y="19802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Regression 모델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5305463" y="19802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모델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Sigmoid Activation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67" name="Google Shape;46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050" y="1942175"/>
            <a:ext cx="4074941" cy="271556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2"/>
          <p:cNvSpPr txBox="1"/>
          <p:nvPr/>
        </p:nvSpPr>
        <p:spPr>
          <a:xfrm>
            <a:off x="0" y="4833600"/>
            <a:ext cx="3650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https://en.wikipedia.org/wiki/Sigmoid_function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9" name="Google Shape;46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9288" y="2184971"/>
            <a:ext cx="322277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9163" y="3412126"/>
            <a:ext cx="3423051" cy="698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수행을 위한 layer의 output에 Sigmoid 사용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4638300" y="2195850"/>
            <a:ext cx="3875100" cy="215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700" y="1874225"/>
            <a:ext cx="4413151" cy="64486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3"/>
          <p:cNvSpPr/>
          <p:nvPr/>
        </p:nvSpPr>
        <p:spPr>
          <a:xfrm>
            <a:off x="554100" y="1922038"/>
            <a:ext cx="4758600" cy="215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80" name="Google Shape;480;p43"/>
          <p:cNvGrpSpPr/>
          <p:nvPr/>
        </p:nvGrpSpPr>
        <p:grpSpPr>
          <a:xfrm>
            <a:off x="692712" y="2712462"/>
            <a:ext cx="4413138" cy="694938"/>
            <a:chOff x="1053125" y="3472300"/>
            <a:chExt cx="6784225" cy="1068314"/>
          </a:xfrm>
        </p:grpSpPr>
        <p:cxnSp>
          <p:nvCxnSpPr>
            <p:cNvPr id="481" name="Google Shape;481;p43"/>
            <p:cNvCxnSpPr/>
            <p:nvPr/>
          </p:nvCxnSpPr>
          <p:spPr>
            <a:xfrm rot="10800000" flipH="1">
              <a:off x="1053125" y="3472300"/>
              <a:ext cx="1533900" cy="839400"/>
            </a:xfrm>
            <a:prstGeom prst="curvedConnector3">
              <a:avLst>
                <a:gd name="adj1" fmla="val 53975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2" name="Google Shape;482;p43"/>
            <p:cNvCxnSpPr/>
            <p:nvPr/>
          </p:nvCxnSpPr>
          <p:spPr>
            <a:xfrm rot="10800000" flipH="1">
              <a:off x="3785125" y="3479925"/>
              <a:ext cx="1495500" cy="839400"/>
            </a:xfrm>
            <a:prstGeom prst="bentConnector3">
              <a:avLst>
                <a:gd name="adj1" fmla="val 53224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43"/>
            <p:cNvSpPr/>
            <p:nvPr/>
          </p:nvSpPr>
          <p:spPr>
            <a:xfrm>
              <a:off x="3014375" y="3800400"/>
              <a:ext cx="335700" cy="175500"/>
            </a:xfrm>
            <a:prstGeom prst="mathMinus">
              <a:avLst>
                <a:gd name="adj1" fmla="val 2352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5799800" y="3784900"/>
              <a:ext cx="549600" cy="3099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6707925" y="3518839"/>
              <a:ext cx="1129425" cy="1021775"/>
            </a:xfrm>
            <a:custGeom>
              <a:avLst/>
              <a:gdLst/>
              <a:ahLst/>
              <a:cxnLst/>
              <a:rect l="l" t="t" r="r" b="b"/>
              <a:pathLst>
                <a:path w="45177" h="40871" extrusionOk="0">
                  <a:moveTo>
                    <a:pt x="0" y="16146"/>
                  </a:moveTo>
                  <a:cubicBezTo>
                    <a:pt x="1526" y="13501"/>
                    <a:pt x="5036" y="-1914"/>
                    <a:pt x="9157" y="273"/>
                  </a:cubicBezTo>
                  <a:cubicBezTo>
                    <a:pt x="13278" y="2461"/>
                    <a:pt x="20808" y="26473"/>
                    <a:pt x="24725" y="29271"/>
                  </a:cubicBezTo>
                  <a:cubicBezTo>
                    <a:pt x="28643" y="32069"/>
                    <a:pt x="29253" y="15128"/>
                    <a:pt x="32662" y="17061"/>
                  </a:cubicBezTo>
                  <a:cubicBezTo>
                    <a:pt x="36071" y="18994"/>
                    <a:pt x="43091" y="36903"/>
                    <a:pt x="45177" y="4087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" name="Google Shape;486;p43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7" name="Google Shape;48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4450" y="2244713"/>
            <a:ext cx="2951226" cy="15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3"/>
          <p:cNvSpPr txBox="1"/>
          <p:nvPr/>
        </p:nvSpPr>
        <p:spPr>
          <a:xfrm>
            <a:off x="1007850" y="40811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새로운 Loss function 적용 필요</a:t>
            </a:r>
            <a:endParaRPr sz="1400" b="0" i="0" u="none" strike="noStrike" cap="none">
              <a:solidFill>
                <a:srgbClr val="3D85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769125" y="3495750"/>
            <a:ext cx="4260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정답값의 차이로 Loss function을 정의할 수 없음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5" name="Google Shape;49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775" y="1017725"/>
            <a:ext cx="761643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1" name="Google Shape;50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63" y="1160525"/>
            <a:ext cx="6957075" cy="33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7" name="Google Shape;50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638" y="1017725"/>
            <a:ext cx="830272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/>
          <p:nvPr/>
        </p:nvSpPr>
        <p:spPr>
          <a:xfrm>
            <a:off x="3707800" y="2279400"/>
            <a:ext cx="118500" cy="14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4" name="Google Shape;51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550" y="1056921"/>
            <a:ext cx="8344452" cy="3765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0" name="Google Shape;52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125" y="1324725"/>
            <a:ext cx="8101748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6" name="Google Shape;52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88" y="1017725"/>
            <a:ext cx="788702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9"/>
          <p:cNvSpPr/>
          <p:nvPr/>
        </p:nvSpPr>
        <p:spPr>
          <a:xfrm>
            <a:off x="4899300" y="4114800"/>
            <a:ext cx="28938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850" y="1017725"/>
            <a:ext cx="5766300" cy="32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 - input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490500" y="40713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Multi-layerd perceptron 과 같이 모든 노드가 연결된 네트워크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Fully-connected layer로도 불리며, 입력데이터를 1차원 형태의 벡터로 받아 처리한다.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3" name="Google Shape;53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250" y="1017725"/>
            <a:ext cx="821150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9" name="Google Shape;53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625" y="1017725"/>
            <a:ext cx="74867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Cross Entropy - 정보량 (Self-Information)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45" name="Google Shape;54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825" y="1186800"/>
            <a:ext cx="3594302" cy="34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2"/>
          <p:cNvPicPr preferRelativeResize="0"/>
          <p:nvPr/>
        </p:nvPicPr>
        <p:blipFill rotWithShape="1">
          <a:blip r:embed="rId4">
            <a:alphaModFix/>
          </a:blip>
          <a:srcRect r="50223"/>
          <a:stretch/>
        </p:blipFill>
        <p:spPr>
          <a:xfrm>
            <a:off x="7617475" y="2261025"/>
            <a:ext cx="1303625" cy="1918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2"/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http://www.jeski.world/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8" name="Google Shape;548;p52"/>
          <p:cNvPicPr preferRelativeResize="0"/>
          <p:nvPr/>
        </p:nvPicPr>
        <p:blipFill rotWithShape="1">
          <a:blip r:embed="rId4">
            <a:alphaModFix/>
          </a:blip>
          <a:srcRect l="50221"/>
          <a:stretch/>
        </p:blipFill>
        <p:spPr>
          <a:xfrm>
            <a:off x="4147000" y="2261025"/>
            <a:ext cx="1303625" cy="19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50625" y="2261025"/>
            <a:ext cx="2166857" cy="19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2"/>
          <p:cNvSpPr txBox="1"/>
          <p:nvPr/>
        </p:nvSpPr>
        <p:spPr>
          <a:xfrm>
            <a:off x="4147000" y="1318713"/>
            <a:ext cx="4774200" cy="10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일어나기 힘든 일 일수록 정보가 높다고 가정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Cross Entropy - Entropy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6" name="Google Shape;55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638" y="1017725"/>
            <a:ext cx="812472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Cross Entropy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2" name="Google Shape;562;p54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두 확률 분포의 차이 또는 유사하지 않은 정도(dissimilarity)를 나타냄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추정 확률 q 의 정보량을 확률 p 에 대해 구한 기대값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3" name="Google Shape;56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5464" y="2131375"/>
            <a:ext cx="6633074" cy="16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865325"/>
            <a:ext cx="8600587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Cross Entropy - binary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Binary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5" name="Google Shape;57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1300" y="2083600"/>
            <a:ext cx="3407576" cy="2650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6"/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https://towardsdatascience.com/introduction-to-logistic-regression-66248243c148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77" name="Google Shape;577;p56"/>
          <p:cNvGrpSpPr/>
          <p:nvPr/>
        </p:nvGrpSpPr>
        <p:grpSpPr>
          <a:xfrm>
            <a:off x="532238" y="2509205"/>
            <a:ext cx="4042068" cy="1975454"/>
            <a:chOff x="1364013" y="1631600"/>
            <a:chExt cx="6426181" cy="3140626"/>
          </a:xfrm>
        </p:grpSpPr>
        <p:grpSp>
          <p:nvGrpSpPr>
            <p:cNvPr id="578" name="Google Shape;578;p56"/>
            <p:cNvGrpSpPr/>
            <p:nvPr/>
          </p:nvGrpSpPr>
          <p:grpSpPr>
            <a:xfrm>
              <a:off x="1772413" y="1631606"/>
              <a:ext cx="5599236" cy="1794172"/>
              <a:chOff x="1772413" y="1631606"/>
              <a:chExt cx="5599236" cy="1794172"/>
            </a:xfrm>
          </p:grpSpPr>
          <p:grpSp>
            <p:nvGrpSpPr>
              <p:cNvPr id="579" name="Google Shape;579;p56"/>
              <p:cNvGrpSpPr/>
              <p:nvPr/>
            </p:nvGrpSpPr>
            <p:grpSpPr>
              <a:xfrm>
                <a:off x="1772413" y="1631606"/>
                <a:ext cx="5599236" cy="1794172"/>
                <a:chOff x="1004484" y="1480630"/>
                <a:chExt cx="6476100" cy="2266800"/>
              </a:xfrm>
            </p:grpSpPr>
            <p:sp>
              <p:nvSpPr>
                <p:cNvPr id="580" name="Google Shape;580;p56"/>
                <p:cNvSpPr/>
                <p:nvPr/>
              </p:nvSpPr>
              <p:spPr>
                <a:xfrm>
                  <a:off x="1004484" y="1480630"/>
                  <a:ext cx="6476100" cy="22668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56"/>
                <p:cNvSpPr/>
                <p:nvPr/>
              </p:nvSpPr>
              <p:spPr>
                <a:xfrm>
                  <a:off x="13198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56"/>
                <p:cNvSpPr/>
                <p:nvPr/>
              </p:nvSpPr>
              <p:spPr>
                <a:xfrm>
                  <a:off x="25133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56"/>
                <p:cNvSpPr/>
                <p:nvPr/>
              </p:nvSpPr>
              <p:spPr>
                <a:xfrm>
                  <a:off x="22448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56"/>
                <p:cNvSpPr/>
                <p:nvPr/>
              </p:nvSpPr>
              <p:spPr>
                <a:xfrm>
                  <a:off x="16095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56"/>
                <p:cNvSpPr/>
                <p:nvPr/>
              </p:nvSpPr>
              <p:spPr>
                <a:xfrm>
                  <a:off x="2781777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56"/>
                <p:cNvSpPr/>
                <p:nvPr/>
              </p:nvSpPr>
              <p:spPr>
                <a:xfrm>
                  <a:off x="197635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56"/>
                <p:cNvSpPr/>
                <p:nvPr/>
              </p:nvSpPr>
              <p:spPr>
                <a:xfrm>
                  <a:off x="6199450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56"/>
                <p:cNvSpPr/>
                <p:nvPr/>
              </p:nvSpPr>
              <p:spPr>
                <a:xfrm>
                  <a:off x="5618000" y="153205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56"/>
                <p:cNvSpPr/>
                <p:nvPr/>
              </p:nvSpPr>
              <p:spPr>
                <a:xfrm>
                  <a:off x="7057875" y="153205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56"/>
                <p:cNvSpPr/>
                <p:nvPr/>
              </p:nvSpPr>
              <p:spPr>
                <a:xfrm>
                  <a:off x="6570750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56"/>
                <p:cNvSpPr/>
                <p:nvPr/>
              </p:nvSpPr>
              <p:spPr>
                <a:xfrm>
                  <a:off x="5886475" y="160590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56"/>
                <p:cNvSpPr/>
                <p:nvPr/>
              </p:nvSpPr>
              <p:spPr>
                <a:xfrm>
                  <a:off x="6814313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593" name="Google Shape;593;p56"/>
              <p:cNvCxnSpPr/>
              <p:nvPr/>
            </p:nvCxnSpPr>
            <p:spPr>
              <a:xfrm rot="10800000" flipH="1">
                <a:off x="1886400" y="1758450"/>
                <a:ext cx="5426700" cy="1557600"/>
              </a:xfrm>
              <a:prstGeom prst="bentConnector3">
                <a:avLst>
                  <a:gd name="adj1" fmla="val 50000"/>
                </a:avLst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594" name="Google Shape;594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64013" y="3680955"/>
              <a:ext cx="6416052" cy="109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56"/>
            <p:cNvSpPr/>
            <p:nvPr/>
          </p:nvSpPr>
          <p:spPr>
            <a:xfrm>
              <a:off x="4491359" y="1691680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6"/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7" name="Google Shape;597;p5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885513" y="2713950"/>
              <a:ext cx="2295525" cy="5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5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71644" y="3425775"/>
              <a:ext cx="418550" cy="302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5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0" name="Google Shape;600;p56"/>
            <p:cNvCxnSpPr/>
            <p:nvPr/>
          </p:nvCxnSpPr>
          <p:spPr>
            <a:xfrm rot="10800000" flipH="1">
              <a:off x="1854400" y="1762925"/>
              <a:ext cx="5433300" cy="1556700"/>
            </a:xfrm>
            <a:prstGeom prst="curvedConnector3">
              <a:avLst>
                <a:gd name="adj1" fmla="val 50542"/>
              </a:avLst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601" name="Google Shape;601;p56"/>
          <p:cNvSpPr txBox="1"/>
          <p:nvPr/>
        </p:nvSpPr>
        <p:spPr>
          <a:xfrm>
            <a:off x="962063" y="20564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모델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2" name="Google Shape;602;p56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예측한 Bernoulli Distribution으로 Decision Boundary를 찾는다.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3" name="Google Shape;603;p56"/>
          <p:cNvSpPr txBox="1"/>
          <p:nvPr/>
        </p:nvSpPr>
        <p:spPr>
          <a:xfrm>
            <a:off x="5121300" y="1645625"/>
            <a:ext cx="39054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각 데이터의 class는 이미 구분되어 있다.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09" name="Google Shape;60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3951" y="3093948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3951" y="3553017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3951" y="4042808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5850" y="3844575"/>
            <a:ext cx="3791456" cy="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5350" y="2066900"/>
            <a:ext cx="1697775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775" y="2202500"/>
            <a:ext cx="1098350" cy="1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7"/>
          <p:cNvSpPr/>
          <p:nvPr/>
        </p:nvSpPr>
        <p:spPr>
          <a:xfrm>
            <a:off x="1420925" y="3370525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7"/>
          <p:cNvSpPr/>
          <p:nvPr/>
        </p:nvSpPr>
        <p:spPr>
          <a:xfrm>
            <a:off x="2602025" y="3342875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7"/>
          <p:cNvSpPr/>
          <p:nvPr/>
        </p:nvSpPr>
        <p:spPr>
          <a:xfrm>
            <a:off x="5296375" y="4004866"/>
            <a:ext cx="418500" cy="25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57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데이터로부터 Multiclass를 구분할 수 있을까?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9" name="Google Shape;619;p57"/>
          <p:cNvSpPr txBox="1"/>
          <p:nvPr/>
        </p:nvSpPr>
        <p:spPr>
          <a:xfrm>
            <a:off x="7115150" y="2246700"/>
            <a:ext cx="5343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sz="30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5" name="Google Shape;625;p58"/>
          <p:cNvSpPr/>
          <p:nvPr/>
        </p:nvSpPr>
        <p:spPr>
          <a:xfrm>
            <a:off x="5354375" y="4043316"/>
            <a:ext cx="418500" cy="25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850" y="3844575"/>
            <a:ext cx="3791456" cy="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5600" y="1894816"/>
            <a:ext cx="2260987" cy="292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5350" y="2066900"/>
            <a:ext cx="1697775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775" y="2202500"/>
            <a:ext cx="1098350" cy="1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8"/>
          <p:cNvSpPr/>
          <p:nvPr/>
        </p:nvSpPr>
        <p:spPr>
          <a:xfrm>
            <a:off x="1420925" y="3370525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8"/>
          <p:cNvSpPr/>
          <p:nvPr/>
        </p:nvSpPr>
        <p:spPr>
          <a:xfrm>
            <a:off x="2602025" y="3342875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8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Softmax activation을 이용해 Categorical Distribution을 출력할 수 있다.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Softmax activation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38" name="Google Shape;63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017725"/>
            <a:ext cx="8344450" cy="370412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9"/>
          <p:cNvSpPr txBox="1"/>
          <p:nvPr/>
        </p:nvSpPr>
        <p:spPr>
          <a:xfrm>
            <a:off x="5863500" y="2862700"/>
            <a:ext cx="32805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결과 값의 합이 1 (확률)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 - output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625" y="1170125"/>
            <a:ext cx="8006635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5" name="Google Shape;645;p60"/>
          <p:cNvSpPr/>
          <p:nvPr/>
        </p:nvSpPr>
        <p:spPr>
          <a:xfrm>
            <a:off x="5354375" y="4043316"/>
            <a:ext cx="418500" cy="25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6" name="Google Shape;64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850" y="3844575"/>
            <a:ext cx="3791456" cy="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5600" y="1894816"/>
            <a:ext cx="2260987" cy="292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5350" y="2066900"/>
            <a:ext cx="1697775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775" y="2202500"/>
            <a:ext cx="1098350" cy="1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0"/>
          <p:cNvSpPr/>
          <p:nvPr/>
        </p:nvSpPr>
        <p:spPr>
          <a:xfrm>
            <a:off x="1420925" y="3370525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0"/>
          <p:cNvSpPr/>
          <p:nvPr/>
        </p:nvSpPr>
        <p:spPr>
          <a:xfrm>
            <a:off x="2602025" y="3342875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0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Softmax activation을 이용해 Categorical Distribution을 출력할 수 있다.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8" name="Google Shape;65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6325" y="1149875"/>
            <a:ext cx="2715200" cy="3507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9" name="Google Shape;659;p61"/>
          <p:cNvGraphicFramePr/>
          <p:nvPr/>
        </p:nvGraphicFramePr>
        <p:xfrm>
          <a:off x="7465750" y="299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0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1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0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...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60" name="Google Shape;660;p61"/>
          <p:cNvGraphicFramePr/>
          <p:nvPr/>
        </p:nvGraphicFramePr>
        <p:xfrm>
          <a:off x="7848600" y="299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64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다람쥐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고양이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강아지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...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61" name="Google Shape;661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375" y="2917287"/>
            <a:ext cx="1697775" cy="12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1"/>
          <p:cNvSpPr/>
          <p:nvPr/>
        </p:nvSpPr>
        <p:spPr>
          <a:xfrm>
            <a:off x="2053625" y="3622322"/>
            <a:ext cx="276300" cy="17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1525" y="1081325"/>
            <a:ext cx="3339038" cy="17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1"/>
          <p:cNvSpPr txBox="1"/>
          <p:nvPr/>
        </p:nvSpPr>
        <p:spPr>
          <a:xfrm>
            <a:off x="7045200" y="4312421"/>
            <a:ext cx="12285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1"/>
          <p:cNvSpPr/>
          <p:nvPr/>
        </p:nvSpPr>
        <p:spPr>
          <a:xfrm>
            <a:off x="5987175" y="2900800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7373" y="3546126"/>
            <a:ext cx="1689908" cy="17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7" name="Google Shape;667;p61"/>
          <p:cNvCxnSpPr/>
          <p:nvPr/>
        </p:nvCxnSpPr>
        <p:spPr>
          <a:xfrm rot="10800000" flipH="1">
            <a:off x="4758675" y="3744625"/>
            <a:ext cx="903000" cy="7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8" name="Google Shape;668;p61"/>
          <p:cNvCxnSpPr/>
          <p:nvPr/>
        </p:nvCxnSpPr>
        <p:spPr>
          <a:xfrm rot="10800000">
            <a:off x="6734725" y="3818725"/>
            <a:ext cx="666000" cy="58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69" name="Google Shape;669;p61"/>
          <p:cNvPicPr preferRelativeResize="0"/>
          <p:nvPr/>
        </p:nvPicPr>
        <p:blipFill rotWithShape="1">
          <a:blip r:embed="rId7">
            <a:alphaModFix/>
          </a:blip>
          <a:srcRect l="49505" t="11621"/>
          <a:stretch/>
        </p:blipFill>
        <p:spPr>
          <a:xfrm>
            <a:off x="5508075" y="3947675"/>
            <a:ext cx="1228500" cy="1061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5" name="Google Shape;675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5"/>
            <a:ext cx="8839198" cy="309228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2"/>
          <p:cNvSpPr txBox="1"/>
          <p:nvPr/>
        </p:nvSpPr>
        <p:spPr>
          <a:xfrm>
            <a:off x="0" y="4859150"/>
            <a:ext cx="7533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https://leonardoaraujosantos.gitbooks.io/artificial-inteligence/content/neural_networks.html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63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3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3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3"/>
          <p:cNvSpPr txBox="1"/>
          <p:nvPr/>
        </p:nvSpPr>
        <p:spPr>
          <a:xfrm>
            <a:off x="5374500" y="1240475"/>
            <a:ext cx="34578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 layer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입력받는 layer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노드당 1차원 벡터로 입력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hidden layers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hidden layers의 크기로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Network size가 결정 됨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 layer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원하는 형태로 데이터 출력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5" name="Google Shape;685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4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4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4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p64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p64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64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6" name="Google Shape;696;p64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7" name="Google Shape;697;p64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64"/>
          <p:cNvSpPr/>
          <p:nvPr/>
        </p:nvSpPr>
        <p:spPr>
          <a:xfrm>
            <a:off x="2281333" y="2009543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99" name="Google Shape;699;p64"/>
          <p:cNvCxnSpPr/>
          <p:nvPr/>
        </p:nvCxnSpPr>
        <p:spPr>
          <a:xfrm>
            <a:off x="1628703" y="1760420"/>
            <a:ext cx="640800" cy="3351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00" name="Google Shape;700;p64"/>
          <p:cNvCxnSpPr/>
          <p:nvPr/>
        </p:nvCxnSpPr>
        <p:spPr>
          <a:xfrm rot="10800000" flipH="1">
            <a:off x="1644600" y="2166811"/>
            <a:ext cx="617700" cy="12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01" name="Google Shape;701;p64"/>
          <p:cNvCxnSpPr/>
          <p:nvPr/>
        </p:nvCxnSpPr>
        <p:spPr>
          <a:xfrm rot="10800000" flipH="1">
            <a:off x="1625549" y="2251917"/>
            <a:ext cx="646500" cy="3255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02" name="Google Shape;702;p64"/>
          <p:cNvCxnSpPr/>
          <p:nvPr/>
        </p:nvCxnSpPr>
        <p:spPr>
          <a:xfrm rot="10800000" flipH="1">
            <a:off x="1592459" y="2295443"/>
            <a:ext cx="717300" cy="7233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03" name="Google Shape;703;p64"/>
          <p:cNvCxnSpPr/>
          <p:nvPr/>
        </p:nvCxnSpPr>
        <p:spPr>
          <a:xfrm rot="10800000" flipH="1">
            <a:off x="1565596" y="2316741"/>
            <a:ext cx="771300" cy="11700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04" name="Google Shape;704;p64"/>
          <p:cNvCxnSpPr/>
          <p:nvPr/>
        </p:nvCxnSpPr>
        <p:spPr>
          <a:xfrm rot="10800000" flipH="1">
            <a:off x="1544327" y="2326813"/>
            <a:ext cx="814500" cy="16353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705" name="Google Shape;705;p64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6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7652" y="4429572"/>
            <a:ext cx="271463" cy="2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4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65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5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5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6" name="Google Shape;716;p65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7" name="Google Shape;717;p65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8" name="Google Shape;718;p65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9" name="Google Shape;719;p65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0" name="Google Shape;720;p65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1" name="Google Shape;721;p65"/>
          <p:cNvSpPr/>
          <p:nvPr/>
        </p:nvSpPr>
        <p:spPr>
          <a:xfrm>
            <a:off x="2281150" y="2497358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22" name="Google Shape;722;p65"/>
          <p:cNvCxnSpPr/>
          <p:nvPr/>
        </p:nvCxnSpPr>
        <p:spPr>
          <a:xfrm>
            <a:off x="1585741" y="1808954"/>
            <a:ext cx="723900" cy="7248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23" name="Google Shape;723;p65"/>
          <p:cNvCxnSpPr/>
          <p:nvPr/>
        </p:nvCxnSpPr>
        <p:spPr>
          <a:xfrm rot="10800000" flipH="1">
            <a:off x="1642332" y="2656607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24" name="Google Shape;724;p65"/>
          <p:cNvCxnSpPr/>
          <p:nvPr/>
        </p:nvCxnSpPr>
        <p:spPr>
          <a:xfrm>
            <a:off x="1620690" y="2251921"/>
            <a:ext cx="656700" cy="3327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25" name="Google Shape;725;p65"/>
          <p:cNvCxnSpPr/>
          <p:nvPr/>
        </p:nvCxnSpPr>
        <p:spPr>
          <a:xfrm rot="10800000" flipH="1">
            <a:off x="1624214" y="2738471"/>
            <a:ext cx="657000" cy="3336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26" name="Google Shape;726;p65"/>
          <p:cNvCxnSpPr/>
          <p:nvPr/>
        </p:nvCxnSpPr>
        <p:spPr>
          <a:xfrm rot="10800000" flipH="1">
            <a:off x="1591746" y="2786127"/>
            <a:ext cx="722700" cy="7305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27" name="Google Shape;727;p65"/>
          <p:cNvCxnSpPr/>
          <p:nvPr/>
        </p:nvCxnSpPr>
        <p:spPr>
          <a:xfrm rot="10800000" flipH="1">
            <a:off x="1562887" y="2805121"/>
            <a:ext cx="780300" cy="11682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728" name="Google Shape;728;p65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6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4513" y="4429125"/>
            <a:ext cx="276225" cy="2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5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66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6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6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0" name="Google Shape;740;p66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1" name="Google Shape;741;p66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Google Shape;742;p66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3" name="Google Shape;743;p66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" name="Google Shape;744;p66"/>
          <p:cNvSpPr/>
          <p:nvPr/>
        </p:nvSpPr>
        <p:spPr>
          <a:xfrm>
            <a:off x="2283168" y="2986463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45" name="Google Shape;745;p66"/>
          <p:cNvCxnSpPr/>
          <p:nvPr/>
        </p:nvCxnSpPr>
        <p:spPr>
          <a:xfrm>
            <a:off x="1566249" y="1829013"/>
            <a:ext cx="767400" cy="11667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46" name="Google Shape;746;p66"/>
          <p:cNvCxnSpPr/>
          <p:nvPr/>
        </p:nvCxnSpPr>
        <p:spPr>
          <a:xfrm rot="10800000" flipH="1">
            <a:off x="1634105" y="3146807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47" name="Google Shape;747;p66"/>
          <p:cNvCxnSpPr/>
          <p:nvPr/>
        </p:nvCxnSpPr>
        <p:spPr>
          <a:xfrm>
            <a:off x="1583157" y="2295606"/>
            <a:ext cx="726600" cy="7239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48" name="Google Shape;748;p66"/>
          <p:cNvCxnSpPr/>
          <p:nvPr/>
        </p:nvCxnSpPr>
        <p:spPr>
          <a:xfrm>
            <a:off x="1620588" y="2738021"/>
            <a:ext cx="651300" cy="3324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49" name="Google Shape;749;p66"/>
          <p:cNvCxnSpPr/>
          <p:nvPr/>
        </p:nvCxnSpPr>
        <p:spPr>
          <a:xfrm rot="10800000" flipH="1">
            <a:off x="1619250" y="3229088"/>
            <a:ext cx="662100" cy="3285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50" name="Google Shape;750;p66"/>
          <p:cNvCxnSpPr/>
          <p:nvPr/>
        </p:nvCxnSpPr>
        <p:spPr>
          <a:xfrm rot="10800000" flipH="1">
            <a:off x="1585540" y="3281889"/>
            <a:ext cx="724500" cy="7245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751" name="Google Shape;751;p66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6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9275" y="4429125"/>
            <a:ext cx="276225" cy="2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6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7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7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7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2" name="Google Shape;762;p67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3" name="Google Shape;763;p67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4" name="Google Shape;764;p67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5" name="Google Shape;765;p67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6" name="Google Shape;766;p67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67" name="Google Shape;767;p67"/>
          <p:cNvCxnSpPr/>
          <p:nvPr/>
        </p:nvCxnSpPr>
        <p:spPr>
          <a:xfrm>
            <a:off x="1561486" y="2320334"/>
            <a:ext cx="767400" cy="11667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68" name="Google Shape;768;p67"/>
          <p:cNvCxnSpPr/>
          <p:nvPr/>
        </p:nvCxnSpPr>
        <p:spPr>
          <a:xfrm rot="10800000" flipH="1">
            <a:off x="1632664" y="3637004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69" name="Google Shape;769;p67"/>
          <p:cNvCxnSpPr/>
          <p:nvPr/>
        </p:nvCxnSpPr>
        <p:spPr>
          <a:xfrm>
            <a:off x="1585837" y="2789408"/>
            <a:ext cx="726600" cy="7239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70" name="Google Shape;770;p67"/>
          <p:cNvCxnSpPr/>
          <p:nvPr/>
        </p:nvCxnSpPr>
        <p:spPr>
          <a:xfrm>
            <a:off x="1622015" y="3230171"/>
            <a:ext cx="651300" cy="3324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71" name="Google Shape;771;p67"/>
          <p:cNvCxnSpPr/>
          <p:nvPr/>
        </p:nvCxnSpPr>
        <p:spPr>
          <a:xfrm rot="10800000" flipH="1">
            <a:off x="1616616" y="3724841"/>
            <a:ext cx="662100" cy="3285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72" name="Google Shape;772;p67"/>
          <p:cNvCxnSpPr/>
          <p:nvPr/>
        </p:nvCxnSpPr>
        <p:spPr>
          <a:xfrm>
            <a:off x="1542513" y="1843168"/>
            <a:ext cx="815100" cy="16335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773" name="Google Shape;773;p67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7"/>
          <p:cNvSpPr/>
          <p:nvPr/>
        </p:nvSpPr>
        <p:spPr>
          <a:xfrm>
            <a:off x="2281150" y="347775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5" name="Google Shape;775;p6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9275" y="4429125"/>
            <a:ext cx="27622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7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68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8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4" name="Google Shape;784;p68"/>
          <p:cNvCxnSpPr/>
          <p:nvPr/>
        </p:nvCxnSpPr>
        <p:spPr>
          <a:xfrm>
            <a:off x="1561486" y="2320334"/>
            <a:ext cx="767400" cy="11667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85" name="Google Shape;785;p68"/>
          <p:cNvCxnSpPr/>
          <p:nvPr/>
        </p:nvCxnSpPr>
        <p:spPr>
          <a:xfrm rot="10800000" flipH="1">
            <a:off x="1632664" y="3637004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86" name="Google Shape;786;p68"/>
          <p:cNvCxnSpPr/>
          <p:nvPr/>
        </p:nvCxnSpPr>
        <p:spPr>
          <a:xfrm>
            <a:off x="1585837" y="2789408"/>
            <a:ext cx="726600" cy="7239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87" name="Google Shape;787;p68"/>
          <p:cNvCxnSpPr/>
          <p:nvPr/>
        </p:nvCxnSpPr>
        <p:spPr>
          <a:xfrm>
            <a:off x="1622015" y="3230171"/>
            <a:ext cx="651300" cy="3324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88" name="Google Shape;788;p68"/>
          <p:cNvCxnSpPr/>
          <p:nvPr/>
        </p:nvCxnSpPr>
        <p:spPr>
          <a:xfrm rot="10800000" flipH="1">
            <a:off x="1616616" y="3724841"/>
            <a:ext cx="662100" cy="3285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89" name="Google Shape;789;p68"/>
          <p:cNvCxnSpPr/>
          <p:nvPr/>
        </p:nvCxnSpPr>
        <p:spPr>
          <a:xfrm>
            <a:off x="1542513" y="1843168"/>
            <a:ext cx="815100" cy="16335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790" name="Google Shape;790;p68"/>
          <p:cNvSpPr txBox="1"/>
          <p:nvPr/>
        </p:nvSpPr>
        <p:spPr>
          <a:xfrm>
            <a:off x="2067704" y="4400997"/>
            <a:ext cx="804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matrix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68"/>
          <p:cNvCxnSpPr/>
          <p:nvPr/>
        </p:nvCxnSpPr>
        <p:spPr>
          <a:xfrm>
            <a:off x="1566249" y="1829013"/>
            <a:ext cx="767400" cy="11667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92" name="Google Shape;792;p68"/>
          <p:cNvCxnSpPr/>
          <p:nvPr/>
        </p:nvCxnSpPr>
        <p:spPr>
          <a:xfrm rot="10800000" flipH="1">
            <a:off x="1634105" y="3146807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93" name="Google Shape;793;p68"/>
          <p:cNvCxnSpPr/>
          <p:nvPr/>
        </p:nvCxnSpPr>
        <p:spPr>
          <a:xfrm>
            <a:off x="1583157" y="2295606"/>
            <a:ext cx="726600" cy="7239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94" name="Google Shape;794;p68"/>
          <p:cNvCxnSpPr/>
          <p:nvPr/>
        </p:nvCxnSpPr>
        <p:spPr>
          <a:xfrm>
            <a:off x="1620588" y="2738021"/>
            <a:ext cx="651300" cy="3324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95" name="Google Shape;795;p68"/>
          <p:cNvCxnSpPr/>
          <p:nvPr/>
        </p:nvCxnSpPr>
        <p:spPr>
          <a:xfrm rot="10800000" flipH="1">
            <a:off x="1619250" y="3229088"/>
            <a:ext cx="662100" cy="3285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96" name="Google Shape;796;p68"/>
          <p:cNvCxnSpPr/>
          <p:nvPr/>
        </p:nvCxnSpPr>
        <p:spPr>
          <a:xfrm rot="10800000" flipH="1">
            <a:off x="1585540" y="3281889"/>
            <a:ext cx="724500" cy="7245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97" name="Google Shape;797;p68"/>
          <p:cNvCxnSpPr/>
          <p:nvPr/>
        </p:nvCxnSpPr>
        <p:spPr>
          <a:xfrm>
            <a:off x="1585741" y="1808954"/>
            <a:ext cx="723900" cy="7248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98" name="Google Shape;798;p68"/>
          <p:cNvCxnSpPr/>
          <p:nvPr/>
        </p:nvCxnSpPr>
        <p:spPr>
          <a:xfrm rot="10800000" flipH="1">
            <a:off x="1642332" y="2656607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99" name="Google Shape;799;p68"/>
          <p:cNvCxnSpPr/>
          <p:nvPr/>
        </p:nvCxnSpPr>
        <p:spPr>
          <a:xfrm>
            <a:off x="1620690" y="2251921"/>
            <a:ext cx="656700" cy="3327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00" name="Google Shape;800;p68"/>
          <p:cNvCxnSpPr/>
          <p:nvPr/>
        </p:nvCxnSpPr>
        <p:spPr>
          <a:xfrm rot="10800000" flipH="1">
            <a:off x="1624214" y="2738471"/>
            <a:ext cx="657000" cy="3336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01" name="Google Shape;801;p68"/>
          <p:cNvCxnSpPr/>
          <p:nvPr/>
        </p:nvCxnSpPr>
        <p:spPr>
          <a:xfrm rot="10800000" flipH="1">
            <a:off x="1591746" y="2786127"/>
            <a:ext cx="722700" cy="7305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02" name="Google Shape;802;p68"/>
          <p:cNvCxnSpPr/>
          <p:nvPr/>
        </p:nvCxnSpPr>
        <p:spPr>
          <a:xfrm rot="10800000" flipH="1">
            <a:off x="1562887" y="2805121"/>
            <a:ext cx="780300" cy="11682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03" name="Google Shape;803;p68"/>
          <p:cNvCxnSpPr/>
          <p:nvPr/>
        </p:nvCxnSpPr>
        <p:spPr>
          <a:xfrm>
            <a:off x="1628703" y="1760420"/>
            <a:ext cx="640800" cy="3351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04" name="Google Shape;804;p68"/>
          <p:cNvCxnSpPr/>
          <p:nvPr/>
        </p:nvCxnSpPr>
        <p:spPr>
          <a:xfrm rot="10800000" flipH="1">
            <a:off x="1644600" y="2166811"/>
            <a:ext cx="617700" cy="12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05" name="Google Shape;805;p68"/>
          <p:cNvCxnSpPr/>
          <p:nvPr/>
        </p:nvCxnSpPr>
        <p:spPr>
          <a:xfrm rot="10800000" flipH="1">
            <a:off x="1625549" y="2251917"/>
            <a:ext cx="646500" cy="3255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06" name="Google Shape;806;p68"/>
          <p:cNvCxnSpPr/>
          <p:nvPr/>
        </p:nvCxnSpPr>
        <p:spPr>
          <a:xfrm rot="10800000" flipH="1">
            <a:off x="1592459" y="2295443"/>
            <a:ext cx="717300" cy="7233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07" name="Google Shape;807;p68"/>
          <p:cNvCxnSpPr/>
          <p:nvPr/>
        </p:nvCxnSpPr>
        <p:spPr>
          <a:xfrm rot="10800000" flipH="1">
            <a:off x="1565596" y="2316741"/>
            <a:ext cx="771300" cy="11700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08" name="Google Shape;808;p68"/>
          <p:cNvCxnSpPr/>
          <p:nvPr/>
        </p:nvCxnSpPr>
        <p:spPr>
          <a:xfrm rot="10800000" flipH="1">
            <a:off x="1544327" y="2326813"/>
            <a:ext cx="814500" cy="16353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809" name="Google Shape;809;p68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0" name="Google Shape;810;p68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1" name="Google Shape;811;p68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2" name="Google Shape;812;p68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3" name="Google Shape;813;p68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4" name="Google Shape;814;p68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5" name="Google Shape;815;p68"/>
          <p:cNvSpPr/>
          <p:nvPr/>
        </p:nvSpPr>
        <p:spPr>
          <a:xfrm>
            <a:off x="2283168" y="2986463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2F9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6" name="Google Shape;816;p68"/>
          <p:cNvSpPr/>
          <p:nvPr/>
        </p:nvSpPr>
        <p:spPr>
          <a:xfrm>
            <a:off x="2281333" y="2009543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2F9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Google Shape;817;p68"/>
          <p:cNvSpPr/>
          <p:nvPr/>
        </p:nvSpPr>
        <p:spPr>
          <a:xfrm>
            <a:off x="2281150" y="2497358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2F9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2281150" y="347775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2F9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9" name="Google Shape;819;p6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223" y="4524004"/>
            <a:ext cx="133350" cy="1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8"/>
          <p:cNvSpPr txBox="1"/>
          <p:nvPr/>
        </p:nvSpPr>
        <p:spPr>
          <a:xfrm>
            <a:off x="855192" y="4396689"/>
            <a:ext cx="8091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8"/>
          <p:cNvSpPr txBox="1"/>
          <p:nvPr/>
        </p:nvSpPr>
        <p:spPr>
          <a:xfrm>
            <a:off x="3098825" y="4400550"/>
            <a:ext cx="872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vector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6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0" y="4468852"/>
            <a:ext cx="13335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68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4038" y="4471988"/>
            <a:ext cx="261938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8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0008" y="4459710"/>
            <a:ext cx="1838324" cy="233363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8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69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Google Shape;832;p69"/>
          <p:cNvCxnSpPr/>
          <p:nvPr/>
        </p:nvCxnSpPr>
        <p:spPr>
          <a:xfrm>
            <a:off x="3562015" y="2280311"/>
            <a:ext cx="690900" cy="515400"/>
          </a:xfrm>
          <a:prstGeom prst="straightConnector1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3600849" y="2905185"/>
            <a:ext cx="613800" cy="0"/>
          </a:xfrm>
          <a:prstGeom prst="straightConnector1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34" name="Google Shape;834;p69"/>
          <p:cNvCxnSpPr/>
          <p:nvPr/>
        </p:nvCxnSpPr>
        <p:spPr>
          <a:xfrm rot="10800000" flipH="1">
            <a:off x="3563335" y="3009843"/>
            <a:ext cx="688200" cy="517200"/>
          </a:xfrm>
          <a:prstGeom prst="straightConnector1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835" name="Google Shape;835;p69"/>
          <p:cNvSpPr/>
          <p:nvPr/>
        </p:nvSpPr>
        <p:spPr>
          <a:xfrm>
            <a:off x="3258852" y="2745581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6" name="Google Shape;836;p69"/>
          <p:cNvSpPr/>
          <p:nvPr/>
        </p:nvSpPr>
        <p:spPr>
          <a:xfrm>
            <a:off x="3258852" y="2009543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7" name="Google Shape;837;p69"/>
          <p:cNvSpPr/>
          <p:nvPr/>
        </p:nvSpPr>
        <p:spPr>
          <a:xfrm>
            <a:off x="3258852" y="347775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8" name="Google Shape;838;p69"/>
          <p:cNvSpPr/>
          <p:nvPr/>
        </p:nvSpPr>
        <p:spPr>
          <a:xfrm>
            <a:off x="4233974" y="2745581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219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9" name="Google Shape;839;p69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 - output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075" y="1081300"/>
            <a:ext cx="812904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70" descr="2.05_neural_ne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7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375" y="1287742"/>
            <a:ext cx="4524376" cy="64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70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1250" y="2952750"/>
            <a:ext cx="1487630" cy="4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70"/>
          <p:cNvSpPr txBox="1"/>
          <p:nvPr/>
        </p:nvSpPr>
        <p:spPr>
          <a:xfrm>
            <a:off x="6000750" y="2284438"/>
            <a:ext cx="20457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function: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 function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0"/>
          <p:cNvSpPr/>
          <p:nvPr/>
        </p:nvSpPr>
        <p:spPr>
          <a:xfrm>
            <a:off x="5792063" y="2206325"/>
            <a:ext cx="2286000" cy="13335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70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Activation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57" name="Google Shape;85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263" y="1017725"/>
            <a:ext cx="7375478" cy="353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067" y="0"/>
            <a:ext cx="55438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Step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68" name="Google Shape;86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588" y="1198025"/>
            <a:ext cx="7870825" cy="345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Sigmoid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4" name="Google Shape;87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950" y="1128750"/>
            <a:ext cx="8332461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450" y="941525"/>
            <a:ext cx="787368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Sigmoid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Zero-centered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86" name="Google Shape;886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325" y="1170125"/>
            <a:ext cx="4929358" cy="34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Zero-centered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92" name="Google Shape;89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3" y="1017725"/>
            <a:ext cx="777688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850" y="1207125"/>
            <a:ext cx="8344453" cy="360218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Hyperbolic Tangent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413" y="1621575"/>
            <a:ext cx="7795976" cy="33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Hyperbolic Tangent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5" name="Google Shape;905;p79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Tanh 함수의 미분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 - 이진분류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" name="Google Shape;10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450" y="1093925"/>
            <a:ext cx="8170374" cy="37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650" y="1017725"/>
            <a:ext cx="8344449" cy="37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Rectified Linear Unit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150" y="1110900"/>
            <a:ext cx="8344451" cy="36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Dead ReLU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250" y="1246325"/>
            <a:ext cx="8344453" cy="357871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Leaky ReLU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106550"/>
            <a:ext cx="8344450" cy="371478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ELU (Exponential Linear)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MaxOut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5" name="Google Shape;935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63" y="1017725"/>
            <a:ext cx="8481285" cy="33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84"/>
          <p:cNvSpPr/>
          <p:nvPr/>
        </p:nvSpPr>
        <p:spPr>
          <a:xfrm>
            <a:off x="5025100" y="1280325"/>
            <a:ext cx="3115800" cy="3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MaxOut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42" name="Google Shape;942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25" y="1054725"/>
            <a:ext cx="6008849" cy="3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85"/>
          <p:cNvPicPr preferRelativeResize="0"/>
          <p:nvPr/>
        </p:nvPicPr>
        <p:blipFill rotWithShape="1">
          <a:blip r:embed="rId4">
            <a:alphaModFix/>
          </a:blip>
          <a:srcRect t="12165"/>
          <a:stretch/>
        </p:blipFill>
        <p:spPr>
          <a:xfrm>
            <a:off x="5339075" y="1090925"/>
            <a:ext cx="3652524" cy="13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85"/>
          <p:cNvSpPr txBox="1"/>
          <p:nvPr/>
        </p:nvSpPr>
        <p:spPr>
          <a:xfrm>
            <a:off x="5742950" y="2415300"/>
            <a:ext cx="3278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임의의 Convex 함수를 근사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5" name="Google Shape;945;p85"/>
          <p:cNvSpPr txBox="1"/>
          <p:nvPr/>
        </p:nvSpPr>
        <p:spPr>
          <a:xfrm>
            <a:off x="4769225" y="3455825"/>
            <a:ext cx="42522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비교할 파라미터가 많아져 연산량 증가로 잘 사용하지 않는다.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Summary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1" name="Google Shape;951;p86"/>
          <p:cNvSpPr txBox="1"/>
          <p:nvPr/>
        </p:nvSpPr>
        <p:spPr>
          <a:xfrm>
            <a:off x="636450" y="1161925"/>
            <a:ext cx="7741200" cy="3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먼저 </a:t>
            </a:r>
            <a:r>
              <a:rPr lang="ko" sz="19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사용하자.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ko" sz="19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Leaky ReLU, ELU, Maxout</a:t>
            </a: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등이 있지만,</a:t>
            </a:r>
            <a:b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많이 사용되는 activation 함수는 </a:t>
            </a:r>
            <a:r>
              <a:rPr lang="ko" sz="19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이다.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ko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tanh</a:t>
            </a: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 사용할 순 있지만 큰 기대는 하지 않는게 좋다.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ko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sigmoid</a:t>
            </a: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 사용을 자제하자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7" name="Google Shape;957;p87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8520599" cy="36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4" name="Google Shape;964;p88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825" y="1130875"/>
            <a:ext cx="7470349" cy="372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25" y="1403725"/>
            <a:ext cx="4816700" cy="3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72" name="Google Shape;972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6923" y="1545025"/>
            <a:ext cx="3868451" cy="1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89"/>
          <p:cNvSpPr txBox="1"/>
          <p:nvPr/>
        </p:nvSpPr>
        <p:spPr>
          <a:xfrm>
            <a:off x="5927350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update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Feedforward Network - 이진분류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25" y="1017725"/>
            <a:ext cx="76089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9" name="Google Shape;979;p90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90"/>
          <p:cNvSpPr txBox="1"/>
          <p:nvPr/>
        </p:nvSpPr>
        <p:spPr>
          <a:xfrm>
            <a:off x="5927350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update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81" name="Google Shape;981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01" y="1475950"/>
            <a:ext cx="8819000" cy="31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7952" y="1513229"/>
            <a:ext cx="2929651" cy="1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90"/>
          <p:cNvSpPr/>
          <p:nvPr/>
        </p:nvSpPr>
        <p:spPr>
          <a:xfrm>
            <a:off x="5350725" y="3981575"/>
            <a:ext cx="3537600" cy="3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90"/>
          <p:cNvSpPr txBox="1"/>
          <p:nvPr/>
        </p:nvSpPr>
        <p:spPr>
          <a:xfrm>
            <a:off x="5646200" y="3023875"/>
            <a:ext cx="3186000" cy="1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Label값과 모델 예측값으로 Loss 계산 후 전파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5" name="Google Shape;985;p90"/>
          <p:cNvSpPr/>
          <p:nvPr/>
        </p:nvSpPr>
        <p:spPr>
          <a:xfrm>
            <a:off x="4572000" y="2838775"/>
            <a:ext cx="1563300" cy="2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합성 함수 미분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1" name="Google Shape;991;p91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838" y="1093925"/>
            <a:ext cx="7322324" cy="37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8" name="Google Shape;998;p92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9" name="Google Shape;999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00" y="1088450"/>
            <a:ext cx="8774542" cy="349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5" name="Google Shape;1005;p93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051" y="1329263"/>
            <a:ext cx="6062191" cy="29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2" name="Google Shape;1012;p94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9954" y="1433373"/>
            <a:ext cx="6460999" cy="30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5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9" name="Google Shape;1019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0" name="Google Shape;1020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017725"/>
            <a:ext cx="8337551" cy="377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6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6" name="Google Shape;1026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7" name="Google Shape;1027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825" y="1055900"/>
            <a:ext cx="8252425" cy="36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4275" y="1089950"/>
            <a:ext cx="2524900" cy="12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025" y="3979503"/>
            <a:ext cx="4930726" cy="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31" y="1097581"/>
            <a:ext cx="8337551" cy="3591721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97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6" name="Google Shape;1036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37" name="Google Shape;1037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4275" y="1089950"/>
            <a:ext cx="2524900" cy="12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025" y="3979503"/>
            <a:ext cx="4930726" cy="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44" name="Google Shape;104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437250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1383" y="1017725"/>
            <a:ext cx="3870906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9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1" name="Google Shape;1051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52" name="Google Shape;1052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017725"/>
            <a:ext cx="8186793" cy="36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1446</Words>
  <Application>Microsoft Office PowerPoint</Application>
  <PresentationFormat>화면 슬라이드 쇼(16:9)</PresentationFormat>
  <Paragraphs>385</Paragraphs>
  <Slides>109</Slides>
  <Notes>109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4" baseType="lpstr">
      <vt:lpstr>Helvetica Neue Light</vt:lpstr>
      <vt:lpstr>Arial</vt:lpstr>
      <vt:lpstr>Helvetica Neue</vt:lpstr>
      <vt:lpstr>Verdana</vt:lpstr>
      <vt:lpstr>Simple Light</vt:lpstr>
      <vt:lpstr>Deep Neural Network</vt:lpstr>
      <vt:lpstr>Feedforward Network</vt:lpstr>
      <vt:lpstr>Feedforward Network</vt:lpstr>
      <vt:lpstr>Feedforward Network</vt:lpstr>
      <vt:lpstr>Feedforward Network - input</vt:lpstr>
      <vt:lpstr>Feedforward Network - output</vt:lpstr>
      <vt:lpstr>Feedforward Network - output</vt:lpstr>
      <vt:lpstr>Feedforward Network - 이진분류</vt:lpstr>
      <vt:lpstr>Feedforward Network - 이진분류</vt:lpstr>
      <vt:lpstr>Feedforward Network - 이진분류</vt:lpstr>
      <vt:lpstr>Feedforward Network - 다중분류</vt:lpstr>
      <vt:lpstr>Feedforward Network - 다중분류</vt:lpstr>
      <vt:lpstr>Feedforward Network - 다중분류</vt:lpstr>
      <vt:lpstr>Feedforward Network - 다중분류</vt:lpstr>
      <vt:lpstr>Feedforward Network - 예측</vt:lpstr>
      <vt:lpstr>Simple Feedforward Network </vt:lpstr>
      <vt:lpstr>Simple Feedforward Network</vt:lpstr>
      <vt:lpstr>Simple Feedforward Network </vt:lpstr>
      <vt:lpstr>Linear Regression</vt:lpstr>
      <vt:lpstr>Linear Regression</vt:lpstr>
      <vt:lpstr>Linear Regression</vt:lpstr>
      <vt:lpstr>Linear Regression -&gt; Hypothesis (Linear)</vt:lpstr>
      <vt:lpstr>Hypothesis -&gt; Loss(Cost)</vt:lpstr>
      <vt:lpstr>Loss(Cost) function - Mean Squared Error</vt:lpstr>
      <vt:lpstr>Hypothesis and Loss(Cost)</vt:lpstr>
      <vt:lpstr>Minimize Loss(cost)</vt:lpstr>
      <vt:lpstr>Minimize Loss(cost)</vt:lpstr>
      <vt:lpstr>Minimize Loss(cost)</vt:lpstr>
      <vt:lpstr>Minimize Loss(cost)</vt:lpstr>
      <vt:lpstr>Minimize Loss(cost) </vt:lpstr>
      <vt:lpstr>Gradient descent algorithm</vt:lpstr>
      <vt:lpstr>Gradient descent algorithm</vt:lpstr>
      <vt:lpstr>Multi-variable Linear regression</vt:lpstr>
      <vt:lpstr>Hypothesis</vt:lpstr>
      <vt:lpstr>Multi-variable Linear regression</vt:lpstr>
      <vt:lpstr>Multi-variable Linear regression</vt:lpstr>
      <vt:lpstr>Multi-variable Linear regression</vt:lpstr>
      <vt:lpstr>Multi-variable Linear regression</vt:lpstr>
      <vt:lpstr>Multi-variable Linear regression</vt:lpstr>
      <vt:lpstr>Binary Classification</vt:lpstr>
      <vt:lpstr>Binary Classification - Hypothesis </vt:lpstr>
      <vt:lpstr>Sigmoid Activation</vt:lpstr>
      <vt:lpstr>Loss(Cost) Function</vt:lpstr>
      <vt:lpstr>Loss(Cost) Function</vt:lpstr>
      <vt:lpstr>Loss(Cost) Function</vt:lpstr>
      <vt:lpstr>Loss(Cost) Function</vt:lpstr>
      <vt:lpstr>Loss(Cost) Function</vt:lpstr>
      <vt:lpstr>Maximum Likelihood</vt:lpstr>
      <vt:lpstr>Maximum Likelihood</vt:lpstr>
      <vt:lpstr>Maximum Likelihood</vt:lpstr>
      <vt:lpstr>Maximum Likelihood</vt:lpstr>
      <vt:lpstr>Cross Entropy - 정보량 (Self-Information)</vt:lpstr>
      <vt:lpstr>Cross Entropy - Entropy</vt:lpstr>
      <vt:lpstr>Cross Entropy</vt:lpstr>
      <vt:lpstr>Cross Entropy - binary</vt:lpstr>
      <vt:lpstr>Binary Classification </vt:lpstr>
      <vt:lpstr>Multiclass classification</vt:lpstr>
      <vt:lpstr>Multiclass classification </vt:lpstr>
      <vt:lpstr>Softmax activation</vt:lpstr>
      <vt:lpstr>Multiclass classification</vt:lpstr>
      <vt:lpstr>Multiclass classification </vt:lpstr>
      <vt:lpstr>Feedforward Network</vt:lpstr>
      <vt:lpstr>Feedforward Network</vt:lpstr>
      <vt:lpstr>Feedforward Network</vt:lpstr>
      <vt:lpstr>Feedforward Network</vt:lpstr>
      <vt:lpstr>Feedforward Network</vt:lpstr>
      <vt:lpstr>Feedforward Network</vt:lpstr>
      <vt:lpstr>Feedforward Network</vt:lpstr>
      <vt:lpstr>Feedforward Network</vt:lpstr>
      <vt:lpstr>Feedforward Network</vt:lpstr>
      <vt:lpstr>Activation Function</vt:lpstr>
      <vt:lpstr>PowerPoint 프레젠테이션</vt:lpstr>
      <vt:lpstr>Step Function</vt:lpstr>
      <vt:lpstr>Sigmoid</vt:lpstr>
      <vt:lpstr>Sigmoid</vt:lpstr>
      <vt:lpstr>Zero-centered</vt:lpstr>
      <vt:lpstr>Zero-centered</vt:lpstr>
      <vt:lpstr>Hyperbolic Tangent</vt:lpstr>
      <vt:lpstr>Hyperbolic Tangent</vt:lpstr>
      <vt:lpstr>Rectified Linear Unit</vt:lpstr>
      <vt:lpstr>Dead ReLU</vt:lpstr>
      <vt:lpstr>Leaky ReLU</vt:lpstr>
      <vt:lpstr>ELU (Exponential Linear)</vt:lpstr>
      <vt:lpstr>MaxOut</vt:lpstr>
      <vt:lpstr>MaxOut</vt:lpstr>
      <vt:lpstr>Summary</vt:lpstr>
      <vt:lpstr>Backpropagation</vt:lpstr>
      <vt:lpstr>Backpropagation</vt:lpstr>
      <vt:lpstr>Backpropagation</vt:lpstr>
      <vt:lpstr>Backpropagation</vt:lpstr>
      <vt:lpstr>합성 함수 미분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Network size</vt:lpstr>
      <vt:lpstr>Network size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김지한</cp:lastModifiedBy>
  <cp:revision>1</cp:revision>
  <dcterms:modified xsi:type="dcterms:W3CDTF">2025-02-21T06:41:52Z</dcterms:modified>
</cp:coreProperties>
</file>